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78" r:id="rId2"/>
    <p:sldId id="428" r:id="rId3"/>
    <p:sldId id="416" r:id="rId4"/>
    <p:sldId id="429" r:id="rId5"/>
    <p:sldId id="412" r:id="rId6"/>
    <p:sldId id="417" r:id="rId7"/>
    <p:sldId id="403" r:id="rId8"/>
    <p:sldId id="418" r:id="rId9"/>
    <p:sldId id="419" r:id="rId10"/>
    <p:sldId id="414" r:id="rId11"/>
    <p:sldId id="420" r:id="rId12"/>
    <p:sldId id="421" r:id="rId13"/>
    <p:sldId id="413" r:id="rId14"/>
    <p:sldId id="422" r:id="rId15"/>
    <p:sldId id="423" r:id="rId16"/>
    <p:sldId id="424" r:id="rId17"/>
    <p:sldId id="430" r:id="rId18"/>
    <p:sldId id="397" r:id="rId19"/>
  </p:sldIdLst>
  <p:sldSz cx="12192000" cy="6858000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38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2BC"/>
    <a:srgbClr val="1A3181"/>
    <a:srgbClr val="8F9FAC"/>
    <a:srgbClr val="FF5F62"/>
    <a:srgbClr val="EDF1F2"/>
    <a:srgbClr val="FF9866"/>
    <a:srgbClr val="FFFF99"/>
    <a:srgbClr val="DAA9C8"/>
    <a:srgbClr val="FEFB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792" autoAdjust="0"/>
  </p:normalViewPr>
  <p:slideViewPr>
    <p:cSldViewPr showGuides="1">
      <p:cViewPr varScale="1">
        <p:scale>
          <a:sx n="109" d="100"/>
          <a:sy n="109" d="100"/>
        </p:scale>
        <p:origin x="672" y="114"/>
      </p:cViewPr>
      <p:guideLst>
        <p:guide orient="horz" pos="1434"/>
        <p:guide pos="38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0C444-9C1F-4303-AB12-4F47BA0A1F13}" type="datetimeFigureOut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37608-6995-45C8-8926-29AAD2078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03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BD4FFA-B171-4B2D-8CB4-48B6238C3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9640815-565B-4931-A73D-2FE5B5900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085203-0304-4CEF-80A8-FCE9AD80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5346A-3AD9-42F1-BEE6-72BCBCCC10CB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13542A-78B1-4E1B-81CF-CA06CBA24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9235C1-DD3A-4F72-80DE-1169EB8C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90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110C9-D02C-45F5-BD5E-E15F4CD2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A1528F-4F18-47F0-B9BD-D810DAFE8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26C13D-C3CE-4F98-AB07-A05B6B51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25E0-84EB-44BB-B070-F5BAABBD4B0D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E978A5-1487-49AD-A241-ABF72C8D8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D5EFCB-0AA7-4B04-B9BA-F9BFE14B0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0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42340C0-ED67-49B9-BDE0-324C566235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903CD2-DF7F-4C83-8D89-2B0E31A6C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5E86C2-3C17-44AD-A9D9-FDBD18319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63092-2F90-47DF-8169-C7D53C3497F1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1FD597-F6B8-4D03-81CA-3A01C3D64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D9BFC7-6BF2-449A-93C7-013CA76CD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5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1A7B2F-6B9F-440D-9B42-0F48DEF0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EDCD41-6609-4E31-B373-278F9D56C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56C5E0-30CF-4301-AFB4-87D515B5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2CD75-C7D6-40EB-B03C-49514E4106ED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E6EB01-75DD-4991-B4A8-F618E000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8CA59-130A-4CC4-B774-826B68272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40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4AC6E1-C3AC-4357-A4FD-CA2C5318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64F519-7E7A-4861-B4A4-95FDB9480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071553-E4C2-440D-8CDD-764BD8456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A8299-FD91-410F-8579-744C2E443B8D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D0251D-C57B-4589-8D66-6DF839E1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C01522-840B-4527-A23D-18AF18E5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70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52D3EF-84A3-4AAD-B85C-EB39C03D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EC60C6-E3F4-4F79-94EB-DA36F365F7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92F9607-7320-4F89-AA20-E02CE97FF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2BA587B-F22E-4326-955D-10E1E0BB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3A0A-39E9-4AAC-A415-064C815EC2F2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EB3B28-B3F0-4EA3-BE84-9BF604DCC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AD5B47C-7573-40C6-A8BA-97D185080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3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213463-7DC6-4BD3-B653-469234247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D32984-4FF4-47D9-A08C-75D5D0F40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97325D-148C-4087-B892-59D0F0275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5ECD74-982B-4A3E-9B21-FD4EB3DAB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4EB6F8-D528-46F8-8DA6-464AFF34A6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053B5F1-3E05-4826-B363-5A14ED506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8B5B6-0C98-4A1E-A04F-8459FFB15610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323EE2-2ACE-4885-81CB-129FE8F1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A4046B4-E8B8-4670-AA39-34B69834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52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516B5-0ADF-4B92-9546-28F68DC07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53CC6F0-E4AD-4EEB-9A92-A79978A21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8883B-2ABA-4E6F-B142-560495452D0E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B5A1C47-29BE-40EF-8398-00D6AC5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D33F2A-07F3-4A38-A254-C2A3CEF7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5D11648-4836-43F0-B12C-B87DD70B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BC43-EB95-442D-ACB5-4B2D964AF81A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9A503C2-A5F3-44DD-8BEB-81ABA8289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3566A0D-1C66-4037-8ECB-FFC99FE33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6000" y="6342062"/>
            <a:ext cx="2743200" cy="365125"/>
          </a:xfrm>
        </p:spPr>
        <p:txBody>
          <a:bodyPr/>
          <a:lstStyle>
            <a:lvl1pPr>
              <a:defRPr sz="3200" b="1" i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7478048-4F0C-45A2-B566-5DCB110C777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225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C5D4F9-C161-49B6-ACA5-E874B18F7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5942C4-1C95-47D7-81C8-B8380AB23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574A79B-555F-4D5E-B3C0-667FE7AA6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3679A05-08C3-4598-BF7F-8E099801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F1B5-9FC1-4DB7-B613-DCF92185820C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FAC5C1-DC6A-499A-BF47-24DAC81F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FB261FA-1A0B-4714-AF08-348EB5DC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412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B5DAF0-3216-4961-AA8F-DC9D3D24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D027A9-4123-4825-92DA-7B92D0FDE7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6E79FB2-E574-4C37-8E94-F00E6470F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7F4A79-2A88-4033-89B8-67594038B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D130-BD95-492A-A872-2EB137D8D831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746831-9893-415F-BE26-2CF0CE34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6B3B4E-C8EF-483A-A779-BB7AE0F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55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AC378-2DA0-48CB-9329-D2E8A2C0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07D663-B626-435E-A2E1-02C5EA719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4FF810-0A7C-43A5-9D79-B7ADFFEAF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345C5-F86C-4B4B-8878-3FA2DB9003AC}" type="datetime1">
              <a:rPr lang="ru-RU" smtClean="0"/>
              <a:pPr/>
              <a:t>15.11.2021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E0C46B-D494-41AF-86AE-CEA898E462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AC467E-AE53-441F-8BBC-C33C5D2EE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78048-4F0C-45A2-B566-5DCB110C77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 23"/>
          <p:cNvSpPr/>
          <p:nvPr/>
        </p:nvSpPr>
        <p:spPr>
          <a:xfrm>
            <a:off x="7248129" y="0"/>
            <a:ext cx="4943872" cy="1988840"/>
          </a:xfrm>
          <a:custGeom>
            <a:avLst/>
            <a:gdLst>
              <a:gd name="connsiteX0" fmla="*/ 0 w 4929229"/>
              <a:gd name="connsiteY0" fmla="*/ 0 h 1473346"/>
              <a:gd name="connsiteX1" fmla="*/ 4929229 w 4929229"/>
              <a:gd name="connsiteY1" fmla="*/ 0 h 1473346"/>
              <a:gd name="connsiteX2" fmla="*/ 4929229 w 4929229"/>
              <a:gd name="connsiteY2" fmla="*/ 1473346 h 1473346"/>
              <a:gd name="connsiteX3" fmla="*/ 684229 w 4929229"/>
              <a:gd name="connsiteY3" fmla="*/ 1473346 h 14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229" h="1473346">
                <a:moveTo>
                  <a:pt x="0" y="0"/>
                </a:moveTo>
                <a:lnTo>
                  <a:pt x="4929229" y="0"/>
                </a:lnTo>
                <a:lnTo>
                  <a:pt x="4929229" y="1473346"/>
                </a:lnTo>
                <a:lnTo>
                  <a:pt x="684229" y="1473346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C864C6-07BA-1545-82D1-AA8228F28F69}"/>
              </a:ext>
            </a:extLst>
          </p:cNvPr>
          <p:cNvSpPr txBox="1">
            <a:spLocks/>
          </p:cNvSpPr>
          <p:nvPr/>
        </p:nvSpPr>
        <p:spPr>
          <a:xfrm>
            <a:off x="0" y="3789040"/>
            <a:ext cx="9264352" cy="3068960"/>
          </a:xfrm>
          <a:custGeom>
            <a:avLst/>
            <a:gdLst>
              <a:gd name="connsiteX0" fmla="*/ 0 w 6951000"/>
              <a:gd name="connsiteY0" fmla="*/ 0 h 5169127"/>
              <a:gd name="connsiteX1" fmla="*/ 4114603 w 6951000"/>
              <a:gd name="connsiteY1" fmla="*/ 0 h 5169127"/>
              <a:gd name="connsiteX2" fmla="*/ 6951000 w 6951000"/>
              <a:gd name="connsiteY2" fmla="*/ 5106051 h 5169127"/>
              <a:gd name="connsiteX3" fmla="*/ 6951000 w 6951000"/>
              <a:gd name="connsiteY3" fmla="*/ 5169127 h 5169127"/>
              <a:gd name="connsiteX4" fmla="*/ 0 w 6951000"/>
              <a:gd name="connsiteY4" fmla="*/ 5169127 h 51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000" h="5169127">
                <a:moveTo>
                  <a:pt x="0" y="0"/>
                </a:moveTo>
                <a:lnTo>
                  <a:pt x="4114603" y="0"/>
                </a:lnTo>
                <a:lnTo>
                  <a:pt x="6951000" y="5106051"/>
                </a:lnTo>
                <a:lnTo>
                  <a:pt x="6951000" y="5169127"/>
                </a:lnTo>
                <a:lnTo>
                  <a:pt x="0" y="5169127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</p:spPr>
        <p:txBody>
          <a:bodyPr wrap="square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altLang="ru-RU" sz="3600" b="1" dirty="0">
              <a:solidFill>
                <a:schemeClr val="bg1"/>
              </a:solidFill>
              <a:latin typeface="Times New Roman" pitchFamily="18" charset="0"/>
              <a:ea typeface="Cambria Math" panose="02040503050406030204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4">
            <a:extLst>
              <a:ext uri="{FF2B5EF4-FFF2-40B4-BE49-F238E27FC236}">
                <a16:creationId xmlns:a16="http://schemas.microsoft.com/office/drawing/2014/main" id="{B65E6E31-46FB-E741-A4F9-A9873653AD18}"/>
              </a:ext>
            </a:extLst>
          </p:cNvPr>
          <p:cNvSpPr txBox="1">
            <a:spLocks/>
          </p:cNvSpPr>
          <p:nvPr/>
        </p:nvSpPr>
        <p:spPr>
          <a:xfrm>
            <a:off x="285909" y="5373216"/>
            <a:ext cx="5646000" cy="1266066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sz="6400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 err="1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Брель</a:t>
            </a: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Елена Юрьевна, д. психол. н., профессор РАО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Факультет педагогического образования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64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МГУ имени М.В. Ломоносова</a:t>
            </a:r>
            <a: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13" name="Объект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870" y="116805"/>
            <a:ext cx="1200566" cy="120056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FA0431A-E887-F541-A255-8B0D73A15386}"/>
              </a:ext>
            </a:extLst>
          </p:cNvPr>
          <p:cNvSpPr txBox="1"/>
          <p:nvPr/>
        </p:nvSpPr>
        <p:spPr>
          <a:xfrm>
            <a:off x="285909" y="4365104"/>
            <a:ext cx="6530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Концептуальные подходы </a:t>
            </a:r>
          </a:p>
          <a:p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содержанию деятельности профильных психолого-педагогических классов</a:t>
            </a:r>
            <a:endParaRPr lang="ru-RU" altLang="ru-RU" sz="2400" b="1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3F64E0-57D0-734D-A8BF-EA4A6F8CF138}"/>
              </a:ext>
            </a:extLst>
          </p:cNvPr>
          <p:cNvSpPr txBox="1"/>
          <p:nvPr/>
        </p:nvSpPr>
        <p:spPr>
          <a:xfrm>
            <a:off x="8123548" y="1403740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ФПО МГУ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E29C72-E544-7D4C-8D40-CFF5DBE4E203}"/>
              </a:ext>
            </a:extLst>
          </p:cNvPr>
          <p:cNvSpPr txBox="1"/>
          <p:nvPr/>
        </p:nvSpPr>
        <p:spPr>
          <a:xfrm>
            <a:off x="9292256" y="1219076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BD35300-1B24-E943-9D29-5D0D73EF989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7" y="116805"/>
            <a:ext cx="964952" cy="112285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41F646C-8049-694A-B054-8541D103101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356" y="116805"/>
            <a:ext cx="1159523" cy="134315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BE9190A-9196-2E46-B5BF-A4B7AF937A59}"/>
              </a:ext>
            </a:extLst>
          </p:cNvPr>
          <p:cNvSpPr txBox="1"/>
          <p:nvPr/>
        </p:nvSpPr>
        <p:spPr>
          <a:xfrm>
            <a:off x="10600244" y="1219075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1633834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подходы к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0927" y="1819473"/>
            <a:ext cx="1193014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Субъектно-ориентированный подход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предусматривает формирование у обучающихся активной, созидательной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ответственной позиции при организации всех видов деятельности, социально значимых дел; развитие механизмов самореализации, саморазвития,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саморегуляции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 в конечном итоге делает его субъектом, «автором» своей жизни. Именно деятельность выступает средством становления и развития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обучающегося, так как изменяет психическую структуру личности и мотивирует его на преобразование и действительности, и себя.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Рефлексивно-</a:t>
            </a:r>
            <a:r>
              <a:rPr lang="ru-RU" sz="16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опору на развитие определенных смысловых и ценностных образований, осознанное выполнение школьником различных действий профессиональной направленности,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 перспектив и опыта своих профессиональных проб, определение траектории развития своих личностных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профессионально важных качеств.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Практико-ориентированный подход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означает практическую направленность всего процесса обучения, его связь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реальной действительностью, понимание социального контекста и рисков, связанных с проблемами образования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воспитания в современном мире. Важнейшим средством реализации данного подхода является организация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социально-педагогической практики обучающихся, цель которой – выявление и проверка склонностей к педагогической деятельности, развитие мотивации, интереса к профессии, приобретение обучающимися педагогических, организаторских навыков, умений, необходимых для будущей профессии, а также освоение опыта самостоятельной организаторской, коммуникативной деятельности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BFC2C1-9D31-284C-801E-7C29FA8B0AD2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8084" y="1948994"/>
            <a:ext cx="1171583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персонализации обучения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развитие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ученика на основе вариативности выбора форм и способов самообразования, построения индивидуального образовательного маршрута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его реализации с учетом своих индивидуальных целей и ценностей, в том числе при выборе профессии. 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последовательности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заключается в постепенном наращивании необходимых компетенций, связанных с будущей профессиональной деятельностью и формируемых на основе трехступенчатой модели: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когнитивного компонента к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деятельностному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(когнитивный, эмоциональный,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деятельностный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системности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состоит в том, что профильное обучение в психолого-педагогических классах органично включено в традиционный образовательный процесс и строится по его структуре; что в этом процессе задействованы и имеют свою определенную функцию все виды доступных ресурсов, в том числе ресурсы социальных партнеров; что обучающий процесс содержит все виды взаимодополняющих этапов – теоретическую подготовку, отработку навыков, разработку собственного образовательного продукта. 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научности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опору на современное научное знание; использование исключительно компетентных и достоверных источников при отборе образовательного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контента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выборе технологий обучения.</a:t>
            </a:r>
          </a:p>
          <a:p>
            <a:pPr algn="just"/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C9BEDD-1C15-FD4D-98F5-1B65D36D57D0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Основные принципы организации деятельности </a:t>
            </a:r>
          </a:p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1571612"/>
            <a:ext cx="1178727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современности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подразумевает опору на современный социально-профессиональный контекст, прогрессивные технологии в образовании и коммуникации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стейкхолдеров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формирование навыков, позволяющих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только эффективно адаптироваться в новом цифровом мире, но и учесть запросы работодателей и общества.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продуктивности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предусматривает получение конкретного продукта по итогам проявления разнообразных активностей ученика (олимпиады, профессиональные пробы, социальная деятельность,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волонтерство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т.д.).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Особое внимание здесь можно уделить учебным проектам как инструменту педагогической практики и формирования навыков XXI века (например,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лидерство и т.д.). Продукт, полученный школьником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период взросления, повышает его самооценку, так как свидетельствует о его личностной состоятельности. </a:t>
            </a:r>
          </a:p>
          <a:p>
            <a:pPr algn="just"/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гуманистической направленности обучения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предполагает формирование у учеников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человекоцентрированной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позиции; использование средств и методов, направленных на демонстрацию модели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субъект-субъектного взаимодействия; развитие навыка работать в команде, понимать других людей и учитывать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интересы. Важная часть реализации данного 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принципа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обеспечение конгруэнтной (К. </a:t>
            </a:r>
            <a:r>
              <a:rPr lang="ru-RU" sz="16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Роджерс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позиции ученика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образовательном процессе – когда он может свободно выражать себя и учиться уважать чувства других людей.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 добровольности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заключается в предоставлении школьнику реального выбора на всех этапах обучения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профильном психолого-педагогическом классе, включая формат занятий, практик и других образовательных мероприятий. Опыт самостоятельного проектирования своего образовательного маршрута в данном контексте выступает одним из инструментов освоения новой парадигмы образования – когда ученик берет на себя ответственность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результаты своего образования и становится его реальным субъектом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E8AD8-7432-A94B-A2A2-2CC171F4D168}"/>
              </a:ext>
            </a:extLst>
          </p:cNvPr>
          <p:cNvSpPr txBox="1"/>
          <p:nvPr/>
        </p:nvSpPr>
        <p:spPr>
          <a:xfrm>
            <a:off x="11483058" y="6381328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Модели организации психолого-педагогических классов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6646" y="1571612"/>
            <a:ext cx="11858708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«</a:t>
            </a:r>
            <a:r>
              <a:rPr lang="ru-RU" sz="17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Внутришкольной</a:t>
            </a:r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700" b="1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профилизации</a:t>
            </a:r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данной модели психолого-педагогический класс создается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образовательной организации. Базовые и профильные общеобразовательные предметы,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факультативные и элективные курсы реализуются силами педагогов данной образовательной организации, опираясь на ее ресурсную базу. При этом общеобразовательная организация остается открытой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социального партнерства и активно взаимодействует с педагогическими вузами и колледжами,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другими социальными организациями в рамках </a:t>
            </a:r>
            <a:r>
              <a:rPr lang="ru-RU" sz="17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профориентационной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работы. Модель применима для крупных городов в школах, которые имеют несколько классов в параллели. </a:t>
            </a:r>
          </a:p>
          <a:p>
            <a:pPr marL="342900" indent="-342900" algn="just">
              <a:buAutoNum type="arabicPeriod"/>
            </a:pPr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7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Модель сетевого взаимодействия. </a:t>
            </a:r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модель предполагает кооперацию нескольких общеобразовательных организаций, расположенных в пределах транспортной доступности друг от друга (кластерный принцип). В каждой образовательной организации реализуются базовые общеобразовательные дисциплины, а профильные дисциплины и элективные курсы реализуются на базе одной из школ, обладающей соответствующими кадровыми и материальными ресурсами. Данная модель позволяет более экономично использовать ресурсы образовательных организаций, укомплектовывать класс учащимися из разных школ, создать условия для реализации индивидуальных учебных планов. Эта модель организации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 применима в малых городах, а также в микрорайонах городских округов,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несколько общеобразовательных школ расположены поблизости друг от друга. Модель сетевого взаимодействия может быть расширена за счет привлечения к сотрудничеству профильных организаций </a:t>
            </a:r>
          </a:p>
          <a:p>
            <a:pPr algn="just"/>
            <a:r>
              <a:rPr lang="ru-RU" sz="17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высших учебных заведений.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E96D1E-F4AA-F748-AE23-4DAA80C55E04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Модели организации психолого-педагогических классов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5241" y="1844824"/>
            <a:ext cx="115015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Модель «Ресурсного центра».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качестве  этого центра может быть одна из наиболее сильных школ микрорайона, обладающая необходимыми ресурсами, педагогический вуз, педагогический колледж, центр профессиональной ориентации. Ресурсный центр берет на себя подготовку обучающихся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профильным предметам и элективным курсам в целях повышения качества образования, индивидуализации процесса обучения с учетом профессиональных интересов и намерений учащихся. Деятельность ресурсного центра может осуществляться на основе договора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дополнительном образовании, может быть реализована как в очном, так и в дистанционном формате.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Данная модель применяется и в тех случаях, когда в отдельных общеобразовательных организациях нет возможности создать необходимые условия для организации профильного обучения: обучение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индивидуальному плану с возможностью выбора предметов с углубленной подготовкой; </a:t>
            </a:r>
            <a:r>
              <a:rPr lang="ru-RU" sz="20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социальных партнеров в соответствии с профилем подготовки; готовность педагогических работников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8CE2B2-32DC-6440-AA63-63B2547C6CA3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Организационные условия эффективности </a:t>
            </a:r>
          </a:p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класса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6679" y="1841337"/>
            <a:ext cx="1135864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2700"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Сетевое взаимодействие с педагогическими и культурнопросветительскими, исследовательскими организациями и бизнесом;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Включение обучающегося в разнообразные виды предпрофессиональной педагогической деятельности (организационные, исследовательские, проектные);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возможностей для получения опыта профессионально-педагогических проб </a:t>
            </a:r>
            <a:b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современных видах образовательных практик: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вожатство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наставничество,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модераторство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подготовка и реализация собственных педагогических проектов, практика проведения обучающих школьных событий и воспитывающих мероприятий и т.п.;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проведение профильных образовательных смен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педагогической направленности;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педагогических и психологических конкурсов, соревнований, </a:t>
            </a:r>
            <a:b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олимпиад педагогической направленности;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онлайн-событий, формирующих сообщества школьников, имеющих интерес </a:t>
            </a:r>
            <a:b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педагогической деятельности.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B2E31D-81FB-5143-B18C-310E517A8520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071546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Перспективные стратегические задачи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365" y="1326107"/>
            <a:ext cx="1178727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апробация нормативной базы, в том числе примерных типовых положений, по организации психолого-педагогических классов (групп) на всех уровнях, от федерального до уровня образовательной организации;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разных формах организации взаимодействия между образовательными организациями общего, дополнительного, высшего и среднего профессионального образования; в сетевой форме; на основе цифровых образовательных платформ и др.;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форм межрегионального сотрудничества и взаимодействия образовательных организаций, осуществляющих </a:t>
            </a:r>
            <a:r>
              <a:rPr lang="ru-RU" sz="1700" dirty="0" err="1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допрофессиональную</a:t>
            </a:r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психолого-педагогическую подготовку обучающихся общеобразовательных организаций и взаимодействия самих обучающихся: тематические смены, конкурсы, олимпиады, конференции, совместные проекты, стажировки и др.;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использование потенциала дополнительного образования детей как вида образования, не обремененного государственными требованиями к образовательным результатам и доступного образовательным организациям разных уровней, в качестве пространства интеграции усилий субъектов деятельности психолого-педагогических классов;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и реализация программ повышения квалификации педагогов и специалистов, участвующих </a:t>
            </a:r>
            <a:b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деятельности психолого-педагогических классов;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формирование профессионального сообщества, заинтересованного в реализации профильной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 подготовки школьников, в том числе наставничества и социального партнерства;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организация научного и информационно-методического сопровождения работы педагогических </a:t>
            </a:r>
          </a:p>
          <a:p>
            <a:pPr algn="just"/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психолого-педагогических классов на федеральном, региональном, муниципальном уровнях </a:t>
            </a:r>
            <a:b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7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 самих образовательных организациях.</a:t>
            </a:r>
            <a:endParaRPr lang="ru-RU" sz="17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D5F766-45B0-AD44-AA94-54ADEB551BEE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071546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01929">
              <a:defRPr/>
            </a:pP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1929">
              <a:defRPr/>
            </a:pPr>
            <a:endParaRPr lang="ru-RU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1929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– 2024 гг.</a:t>
            </a:r>
          </a:p>
          <a:p>
            <a:pPr algn="ctr" defTabSz="801929"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Запуск механизмов расширения сети психолого-педагогических классов</a:t>
            </a:r>
          </a:p>
          <a:p>
            <a:pPr defTabSz="801929">
              <a:defRPr/>
            </a:pPr>
            <a:endParaRPr lang="ru-RU" sz="2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</a:endParaRPr>
          </a:p>
          <a:p>
            <a:pPr algn="ctr"/>
            <a:endParaRPr lang="ru-RU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D5F766-45B0-AD44-AA94-54ADEB551BEE}"/>
              </a:ext>
            </a:extLst>
          </p:cNvPr>
          <p:cNvSpPr txBox="1"/>
          <p:nvPr/>
        </p:nvSpPr>
        <p:spPr>
          <a:xfrm>
            <a:off x="11424592" y="6314241"/>
            <a:ext cx="4708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F4B808-8FE9-9E41-94CB-1743F7F41B49}"/>
              </a:ext>
            </a:extLst>
          </p:cNvPr>
          <p:cNvSpPr txBox="1"/>
          <p:nvPr/>
        </p:nvSpPr>
        <p:spPr>
          <a:xfrm>
            <a:off x="1832121" y="5844118"/>
            <a:ext cx="23548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банка успешных практик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B5C43F-04F8-CB45-A0A9-01E5037ED21B}"/>
              </a:ext>
            </a:extLst>
          </p:cNvPr>
          <p:cNvSpPr txBox="1"/>
          <p:nvPr/>
        </p:nvSpPr>
        <p:spPr>
          <a:xfrm>
            <a:off x="4497650" y="5845707"/>
            <a:ext cx="168822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развития сети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590FE2-753B-2F4A-B998-70E647FC404A}"/>
              </a:ext>
            </a:extLst>
          </p:cNvPr>
          <p:cNvSpPr txBox="1"/>
          <p:nvPr/>
        </p:nvSpPr>
        <p:spPr>
          <a:xfrm>
            <a:off x="6827964" y="5831165"/>
            <a:ext cx="215231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педагогов школ</a:t>
            </a:r>
            <a:endParaRPr lang="ru-RU" sz="1400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13B3D6-75DF-3245-902F-C76B9F20A5FD}"/>
              </a:ext>
            </a:extLst>
          </p:cNvPr>
          <p:cNvSpPr txBox="1"/>
          <p:nvPr/>
        </p:nvSpPr>
        <p:spPr>
          <a:xfrm>
            <a:off x="8960590" y="5824579"/>
            <a:ext cx="237744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обмена опытом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E5D652D-FDF9-0744-85FC-B64C03FFDBEB}"/>
              </a:ext>
            </a:extLst>
          </p:cNvPr>
          <p:cNvSpPr/>
          <p:nvPr/>
        </p:nvSpPr>
        <p:spPr>
          <a:xfrm>
            <a:off x="1205412" y="2611428"/>
            <a:ext cx="10243589" cy="1635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реализация поэтапного плана-графика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расширения сети классов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постоянного мониторинга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классов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методического сопровождения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 и педагогических работников, обеспечивающих деятельность классов (групп) психолого-педагогической направленности</a:t>
            </a:r>
          </a:p>
          <a:p>
            <a:pPr>
              <a:spcAft>
                <a:spcPts val="600"/>
              </a:spcAft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квалификации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педагогических и управленческих кадров общеобразовательных и иных организаций, обеспечивающих деятельность классов (групп) психолого-педагогической направленности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B22DF4D3-8FE5-E049-A03D-A66F3B0BD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80" y="5585798"/>
            <a:ext cx="978661" cy="107550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7AFD4C3B-BEB4-7049-A40C-4A5D7E110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334" y="1337106"/>
            <a:ext cx="688908" cy="798645"/>
          </a:xfrm>
          <a:prstGeom prst="rect">
            <a:avLst/>
          </a:prstGeom>
        </p:spPr>
      </p:pic>
      <p:sp>
        <p:nvSpPr>
          <p:cNvPr id="15" name="Овал 14">
            <a:extLst>
              <a:ext uri="{FF2B5EF4-FFF2-40B4-BE49-F238E27FC236}">
                <a16:creationId xmlns:a16="http://schemas.microsoft.com/office/drawing/2014/main" id="{45BAF2F4-7460-624B-AD86-24A064876CFE}"/>
              </a:ext>
            </a:extLst>
          </p:cNvPr>
          <p:cNvSpPr/>
          <p:nvPr/>
        </p:nvSpPr>
        <p:spPr>
          <a:xfrm>
            <a:off x="818334" y="2694542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6908B1C-0E6B-4249-9474-1A299FA861A9}"/>
              </a:ext>
            </a:extLst>
          </p:cNvPr>
          <p:cNvSpPr/>
          <p:nvPr/>
        </p:nvSpPr>
        <p:spPr>
          <a:xfrm>
            <a:off x="1395284" y="1465218"/>
            <a:ext cx="9611821" cy="523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Проектный офис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развитию сети классов психолого-педагогической направленности</a:t>
            </a:r>
          </a:p>
          <a:p>
            <a:pPr algn="ctr"/>
            <a:r>
              <a:rPr lang="ru-RU" sz="14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(на базе ФГОАУ ДПО «Академия Минпросвещения России</a:t>
            </a: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»):</a:t>
            </a:r>
          </a:p>
          <a:p>
            <a:endParaRPr lang="ru-RU" sz="14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468A90-025E-9A41-BF10-37F677D3F3D2}"/>
              </a:ext>
            </a:extLst>
          </p:cNvPr>
          <p:cNvSpPr txBox="1"/>
          <p:nvPr/>
        </p:nvSpPr>
        <p:spPr>
          <a:xfrm>
            <a:off x="1205412" y="2236385"/>
            <a:ext cx="2047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задачи: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B92F55-4A57-6241-8B44-40A5CDD5985E}"/>
              </a:ext>
            </a:extLst>
          </p:cNvPr>
          <p:cNvSpPr txBox="1"/>
          <p:nvPr/>
        </p:nvSpPr>
        <p:spPr>
          <a:xfrm>
            <a:off x="753189" y="5006572"/>
            <a:ext cx="5432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50B7EA"/>
                </a:solidFill>
              </a:rPr>
              <a:t> </a:t>
            </a:r>
            <a:r>
              <a:rPr lang="ru-RU" sz="2400" dirty="0">
                <a:solidFill>
                  <a:srgbClr val="50B7EA"/>
                </a:solidFill>
              </a:rPr>
              <a:t>Результат: </a:t>
            </a:r>
            <a:r>
              <a:rPr lang="ru-RU" sz="2400" b="1" i="1" dirty="0">
                <a:solidFill>
                  <a:srgbClr val="50B7EA"/>
                </a:solidFill>
              </a:rPr>
              <a:t>2024 год – 5000 классов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A9E77EF5-C09A-724E-9748-6D07CDF5F523}"/>
              </a:ext>
            </a:extLst>
          </p:cNvPr>
          <p:cNvSpPr/>
          <p:nvPr/>
        </p:nvSpPr>
        <p:spPr>
          <a:xfrm>
            <a:off x="818334" y="3141804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EF653E8B-46C9-EE45-B198-4CDEDDDEE0AA}"/>
              </a:ext>
            </a:extLst>
          </p:cNvPr>
          <p:cNvSpPr/>
          <p:nvPr/>
        </p:nvSpPr>
        <p:spPr>
          <a:xfrm>
            <a:off x="818334" y="3562031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762C20C4-A324-2448-8112-865B713C92AC}"/>
              </a:ext>
            </a:extLst>
          </p:cNvPr>
          <p:cNvSpPr/>
          <p:nvPr/>
        </p:nvSpPr>
        <p:spPr>
          <a:xfrm>
            <a:off x="818334" y="4099447"/>
            <a:ext cx="344384" cy="336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82519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5FC864C6-07BA-1545-82D1-AA8228F28F69}"/>
              </a:ext>
            </a:extLst>
          </p:cNvPr>
          <p:cNvSpPr txBox="1">
            <a:spLocks/>
          </p:cNvSpPr>
          <p:nvPr/>
        </p:nvSpPr>
        <p:spPr>
          <a:xfrm>
            <a:off x="0" y="3429000"/>
            <a:ext cx="6672064" cy="3429000"/>
          </a:xfrm>
          <a:custGeom>
            <a:avLst/>
            <a:gdLst>
              <a:gd name="connsiteX0" fmla="*/ 0 w 6951000"/>
              <a:gd name="connsiteY0" fmla="*/ 0 h 5169127"/>
              <a:gd name="connsiteX1" fmla="*/ 4114603 w 6951000"/>
              <a:gd name="connsiteY1" fmla="*/ 0 h 5169127"/>
              <a:gd name="connsiteX2" fmla="*/ 6951000 w 6951000"/>
              <a:gd name="connsiteY2" fmla="*/ 5106051 h 5169127"/>
              <a:gd name="connsiteX3" fmla="*/ 6951000 w 6951000"/>
              <a:gd name="connsiteY3" fmla="*/ 5169127 h 5169127"/>
              <a:gd name="connsiteX4" fmla="*/ 0 w 6951000"/>
              <a:gd name="connsiteY4" fmla="*/ 5169127 h 5169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000" h="5169127">
                <a:moveTo>
                  <a:pt x="0" y="0"/>
                </a:moveTo>
                <a:lnTo>
                  <a:pt x="4114603" y="0"/>
                </a:lnTo>
                <a:lnTo>
                  <a:pt x="6951000" y="5106051"/>
                </a:lnTo>
                <a:lnTo>
                  <a:pt x="6951000" y="5169127"/>
                </a:lnTo>
                <a:lnTo>
                  <a:pt x="0" y="5169127"/>
                </a:lnTo>
                <a:close/>
              </a:path>
            </a:pathLst>
          </a:custGeom>
          <a:solidFill>
            <a:srgbClr val="0070C0">
              <a:alpha val="90000"/>
            </a:srgbClr>
          </a:solidFill>
        </p:spPr>
        <p:txBody>
          <a:bodyPr wrap="square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ru-RU" altLang="ru-RU" sz="2000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одзаголовок 4">
            <a:extLst>
              <a:ext uri="{FF2B5EF4-FFF2-40B4-BE49-F238E27FC236}">
                <a16:creationId xmlns:a16="http://schemas.microsoft.com/office/drawing/2014/main" id="{B65E6E31-46FB-E741-A4F9-A9873653AD18}"/>
              </a:ext>
            </a:extLst>
          </p:cNvPr>
          <p:cNvSpPr txBox="1">
            <a:spLocks/>
          </p:cNvSpPr>
          <p:nvPr/>
        </p:nvSpPr>
        <p:spPr>
          <a:xfrm>
            <a:off x="93391" y="5306206"/>
            <a:ext cx="5552609" cy="161925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400" y="4077072"/>
            <a:ext cx="5208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Спасибо</a:t>
            </a:r>
            <a:b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</a:br>
            <a:r>
              <a:rPr lang="ru-RU" altLang="ru-RU" sz="48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за внимание!</a:t>
            </a:r>
          </a:p>
          <a:p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                 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brelelena@mail.ru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id="{DB1A78AE-4F8A-E045-B9AE-92E6E20F832C}"/>
              </a:ext>
            </a:extLst>
          </p:cNvPr>
          <p:cNvSpPr/>
          <p:nvPr/>
        </p:nvSpPr>
        <p:spPr>
          <a:xfrm>
            <a:off x="7248129" y="0"/>
            <a:ext cx="4943872" cy="1988840"/>
          </a:xfrm>
          <a:custGeom>
            <a:avLst/>
            <a:gdLst>
              <a:gd name="connsiteX0" fmla="*/ 0 w 4929229"/>
              <a:gd name="connsiteY0" fmla="*/ 0 h 1473346"/>
              <a:gd name="connsiteX1" fmla="*/ 4929229 w 4929229"/>
              <a:gd name="connsiteY1" fmla="*/ 0 h 1473346"/>
              <a:gd name="connsiteX2" fmla="*/ 4929229 w 4929229"/>
              <a:gd name="connsiteY2" fmla="*/ 1473346 h 1473346"/>
              <a:gd name="connsiteX3" fmla="*/ 684229 w 4929229"/>
              <a:gd name="connsiteY3" fmla="*/ 1473346 h 1473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9229" h="1473346">
                <a:moveTo>
                  <a:pt x="0" y="0"/>
                </a:moveTo>
                <a:lnTo>
                  <a:pt x="4929229" y="0"/>
                </a:lnTo>
                <a:lnTo>
                  <a:pt x="4929229" y="1473346"/>
                </a:lnTo>
                <a:lnTo>
                  <a:pt x="684229" y="1473346"/>
                </a:lnTo>
                <a:close/>
              </a:path>
            </a:pathLst>
          </a:cu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Объект 3">
            <a:extLst>
              <a:ext uri="{FF2B5EF4-FFF2-40B4-BE49-F238E27FC236}">
                <a16:creationId xmlns:a16="http://schemas.microsoft.com/office/drawing/2014/main" id="{456B4278-C2D7-DC46-89E8-ACBB0458C3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870" y="116805"/>
            <a:ext cx="1200566" cy="1200566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3E0F6B1-19A2-C048-A67B-5647870A0515}"/>
              </a:ext>
            </a:extLst>
          </p:cNvPr>
          <p:cNvSpPr txBox="1"/>
          <p:nvPr/>
        </p:nvSpPr>
        <p:spPr>
          <a:xfrm>
            <a:off x="8123549" y="1321464"/>
            <a:ext cx="9012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ФПО МГУ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5682E3-F49A-074E-9C82-1BE7A8B2CBA3}"/>
              </a:ext>
            </a:extLst>
          </p:cNvPr>
          <p:cNvSpPr txBox="1"/>
          <p:nvPr/>
        </p:nvSpPr>
        <p:spPr>
          <a:xfrm>
            <a:off x="9292256" y="1219076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Академия </a:t>
            </a:r>
            <a:r>
              <a:rPr lang="ru-RU" sz="1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Минпросвещения</a:t>
            </a:r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8BB409F-6AAB-4849-B1FC-5A363B8DE7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407" y="116805"/>
            <a:ext cx="964952" cy="1122853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B74969E3-BF96-B742-9FBB-CAF29C2573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4356" y="116805"/>
            <a:ext cx="1159523" cy="134315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BBFB962-8FBC-1542-94D1-F3E2346A4575}"/>
              </a:ext>
            </a:extLst>
          </p:cNvPr>
          <p:cNvSpPr txBox="1"/>
          <p:nvPr/>
        </p:nvSpPr>
        <p:spPr>
          <a:xfrm>
            <a:off x="10600244" y="1219075"/>
            <a:ext cx="16077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просвещения 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</a:p>
        </p:txBody>
      </p:sp>
    </p:spTree>
    <p:extLst>
      <p:ext uri="{BB962C8B-B14F-4D97-AF65-F5344CB8AC3E}">
        <p14:creationId xmlns:p14="http://schemas.microsoft.com/office/powerpoint/2010/main" val="54176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История педагогической подготовки школьников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2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E4D045A-B62F-BF42-BF48-E9FF31B23E89}"/>
              </a:ext>
            </a:extLst>
          </p:cNvPr>
          <p:cNvCxnSpPr/>
          <p:nvPr/>
        </p:nvCxnSpPr>
        <p:spPr>
          <a:xfrm>
            <a:off x="1469870" y="4272437"/>
            <a:ext cx="0" cy="214134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480E463-3165-9549-AF6A-5A2576B12262}"/>
              </a:ext>
            </a:extLst>
          </p:cNvPr>
          <p:cNvCxnSpPr/>
          <p:nvPr/>
        </p:nvCxnSpPr>
        <p:spPr>
          <a:xfrm>
            <a:off x="1448556" y="4288863"/>
            <a:ext cx="8540848" cy="69942"/>
          </a:xfrm>
          <a:prstGeom prst="straightConnector1">
            <a:avLst/>
          </a:prstGeom>
          <a:ln w="28575"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78293D0E-AD73-704C-812B-48B696984823}"/>
              </a:ext>
            </a:extLst>
          </p:cNvPr>
          <p:cNvCxnSpPr/>
          <p:nvPr/>
        </p:nvCxnSpPr>
        <p:spPr>
          <a:xfrm>
            <a:off x="10010719" y="1610824"/>
            <a:ext cx="0" cy="278210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D78BF9B-9A27-1245-98F2-6EB75EB69A2C}"/>
              </a:ext>
            </a:extLst>
          </p:cNvPr>
          <p:cNvSpPr txBox="1"/>
          <p:nvPr/>
        </p:nvSpPr>
        <p:spPr>
          <a:xfrm>
            <a:off x="684924" y="6066800"/>
            <a:ext cx="6182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1848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2AAD45-DBFE-4F40-9DEE-606A3DEA09BE}"/>
              </a:ext>
            </a:extLst>
          </p:cNvPr>
          <p:cNvSpPr txBox="1"/>
          <p:nvPr/>
        </p:nvSpPr>
        <p:spPr>
          <a:xfrm>
            <a:off x="1469870" y="6053819"/>
            <a:ext cx="221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Смольном институте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0BE0DA-FE9B-9346-9531-7336972CE027}"/>
              </a:ext>
            </a:extLst>
          </p:cNvPr>
          <p:cNvSpPr txBox="1"/>
          <p:nvPr/>
        </p:nvSpPr>
        <p:spPr>
          <a:xfrm>
            <a:off x="673624" y="5139093"/>
            <a:ext cx="9239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1918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9F098C-8CA1-9A40-8076-EC4F52FFABE8}"/>
              </a:ext>
            </a:extLst>
          </p:cNvPr>
          <p:cNvSpPr txBox="1"/>
          <p:nvPr/>
        </p:nvSpPr>
        <p:spPr>
          <a:xfrm>
            <a:off x="1469870" y="5089525"/>
            <a:ext cx="2214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при Институтах Народного Образования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AAD2B3-872F-2E4F-B309-3078C6C5ACEF}"/>
              </a:ext>
            </a:extLst>
          </p:cNvPr>
          <p:cNvSpPr txBox="1"/>
          <p:nvPr/>
        </p:nvSpPr>
        <p:spPr>
          <a:xfrm>
            <a:off x="543223" y="4233397"/>
            <a:ext cx="901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1923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15477484-1759-D04C-AE4C-76822AF36B76}"/>
              </a:ext>
            </a:extLst>
          </p:cNvPr>
          <p:cNvSpPr/>
          <p:nvPr/>
        </p:nvSpPr>
        <p:spPr>
          <a:xfrm>
            <a:off x="1287516" y="3298526"/>
            <a:ext cx="238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Подготовительные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учебные группы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поступающих в средние учительские школы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B9E40A-3035-CB47-995D-8B79860B368F}"/>
              </a:ext>
            </a:extLst>
          </p:cNvPr>
          <p:cNvSpPr txBox="1"/>
          <p:nvPr/>
        </p:nvSpPr>
        <p:spPr>
          <a:xfrm>
            <a:off x="3517709" y="3960246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1942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FD6A28B-A03C-E742-A55C-E17FAAB18B3A}"/>
              </a:ext>
            </a:extLst>
          </p:cNvPr>
          <p:cNvSpPr/>
          <p:nvPr/>
        </p:nvSpPr>
        <p:spPr>
          <a:xfrm>
            <a:off x="2971111" y="4428565"/>
            <a:ext cx="20075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 в женских школах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BBF13E2-59E7-3E43-AD8D-D2334B5B6B53}"/>
              </a:ext>
            </a:extLst>
          </p:cNvPr>
          <p:cNvSpPr/>
          <p:nvPr/>
        </p:nvSpPr>
        <p:spPr>
          <a:xfrm>
            <a:off x="6960775" y="3979240"/>
            <a:ext cx="705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/>
              <a:t>1979</a:t>
            </a:r>
            <a:endParaRPr lang="ru-RU" sz="16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1E70FC-B9AD-4046-A1F0-BABC0BE4EB0D}"/>
              </a:ext>
            </a:extLst>
          </p:cNvPr>
          <p:cNvSpPr txBox="1"/>
          <p:nvPr/>
        </p:nvSpPr>
        <p:spPr>
          <a:xfrm>
            <a:off x="5966578" y="4509120"/>
            <a:ext cx="26958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Педагогические классы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школах (Инструктивное письмо Министерства просвещения)</a:t>
            </a:r>
          </a:p>
          <a:p>
            <a:pPr algn="ctr"/>
            <a:endParaRPr lang="ru-RU" sz="12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D76336E-0ED5-954C-881A-18318FBF863F}"/>
              </a:ext>
            </a:extLst>
          </p:cNvPr>
          <p:cNvSpPr txBox="1"/>
          <p:nvPr/>
        </p:nvSpPr>
        <p:spPr>
          <a:xfrm>
            <a:off x="4841714" y="4336704"/>
            <a:ext cx="1213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1960-70-е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9715C11-3475-A848-8D1E-70BB8558CAC4}"/>
              </a:ext>
            </a:extLst>
          </p:cNvPr>
          <p:cNvSpPr/>
          <p:nvPr/>
        </p:nvSpPr>
        <p:spPr>
          <a:xfrm>
            <a:off x="3981232" y="2699594"/>
            <a:ext cx="29345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Школы - факультативные курсы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педагогике  психологии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Вузы - факультеты допрофессиональной подготовки школьников УПК - отделения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подготовке пионерских вожатых, воспитателей детских садов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DF6CB1C1-9860-A645-9D0A-64C6C3A8C10B}"/>
              </a:ext>
            </a:extLst>
          </p:cNvPr>
          <p:cNvSpPr/>
          <p:nvPr/>
        </p:nvSpPr>
        <p:spPr>
          <a:xfrm>
            <a:off x="8600193" y="4368673"/>
            <a:ext cx="6591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1989</a:t>
            </a:r>
            <a:endParaRPr lang="ru-RU" sz="16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C6277FC0-692C-4044-B7EC-AC85FE24296F}"/>
              </a:ext>
            </a:extLst>
          </p:cNvPr>
          <p:cNvSpPr/>
          <p:nvPr/>
        </p:nvSpPr>
        <p:spPr>
          <a:xfrm>
            <a:off x="7581403" y="3421214"/>
            <a:ext cx="25138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педагогическом классе, особые условия поступления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педагогические вузы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50C9C24-7B5B-C545-B053-B2C761E5F8A0}"/>
              </a:ext>
            </a:extLst>
          </p:cNvPr>
          <p:cNvSpPr txBox="1"/>
          <p:nvPr/>
        </p:nvSpPr>
        <p:spPr>
          <a:xfrm>
            <a:off x="7206945" y="1532145"/>
            <a:ext cx="28899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проектов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организации педагогических классов педагогическими вузами / факультетами многопрофильных университетов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5C9C7492-9017-1D4D-BD39-0BE9606394AD}"/>
              </a:ext>
            </a:extLst>
          </p:cNvPr>
          <p:cNvSpPr/>
          <p:nvPr/>
        </p:nvSpPr>
        <p:spPr>
          <a:xfrm>
            <a:off x="10185028" y="4103768"/>
            <a:ext cx="601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/>
              <a:t>2004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68A2CAF-8DF0-8641-8C8F-5E22E72748AF}"/>
              </a:ext>
            </a:extLst>
          </p:cNvPr>
          <p:cNvSpPr txBox="1"/>
          <p:nvPr/>
        </p:nvSpPr>
        <p:spPr>
          <a:xfrm>
            <a:off x="9289696" y="4538928"/>
            <a:ext cx="239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базисного учебного плана, отсутствие педагогического профиля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школах Реализация частных инициатив вузов </a:t>
            </a:r>
          </a:p>
          <a:p>
            <a:pPr algn="ctr"/>
            <a:r>
              <a:rPr lang="ru-RU" sz="1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школ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EB1627B-E956-9F4E-BF69-732A12EAB7AD}"/>
              </a:ext>
            </a:extLst>
          </p:cNvPr>
          <p:cNvSpPr txBox="1"/>
          <p:nvPr/>
        </p:nvSpPr>
        <p:spPr>
          <a:xfrm>
            <a:off x="10109355" y="1654467"/>
            <a:ext cx="1603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15718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01929">
              <a:defRPr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801929">
              <a:defRPr/>
            </a:pP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01929"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Сопровождение развития сети психолого-педагогических классов </a:t>
            </a:r>
          </a:p>
          <a:p>
            <a:pPr defTabSz="801929">
              <a:defRPr/>
            </a:pPr>
            <a:endParaRPr lang="ru-RU" sz="32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</a:rPr>
              <a:t>                         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AE124C-C2DA-934F-B135-020A871300D4}"/>
              </a:ext>
            </a:extLst>
          </p:cNvPr>
          <p:cNvSpPr txBox="1"/>
          <p:nvPr/>
        </p:nvSpPr>
        <p:spPr>
          <a:xfrm>
            <a:off x="3744572" y="1783744"/>
            <a:ext cx="2663909" cy="372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01929">
              <a:lnSpc>
                <a:spcPts val="1666"/>
              </a:lnSpc>
              <a:defRPr/>
            </a:pPr>
            <a:r>
              <a:rPr lang="ru-RU" sz="40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2024 </a:t>
            </a: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2194EB3-5B65-744E-9856-A9F54F9395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61" y="2441444"/>
            <a:ext cx="675928" cy="781542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2E7A938-A7CD-F94E-A912-05E58DC341E7}"/>
              </a:ext>
            </a:extLst>
          </p:cNvPr>
          <p:cNvSpPr/>
          <p:nvPr/>
        </p:nvSpPr>
        <p:spPr>
          <a:xfrm>
            <a:off x="703638" y="1551447"/>
            <a:ext cx="2430361" cy="542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КЛЮЧЕВАЯ ЗАДАЧА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FBB79F3-5C2B-C240-A357-19B588446442}"/>
              </a:ext>
            </a:extLst>
          </p:cNvPr>
          <p:cNvSpPr/>
          <p:nvPr/>
        </p:nvSpPr>
        <p:spPr>
          <a:xfrm>
            <a:off x="939324" y="6014563"/>
            <a:ext cx="3982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b="1" dirty="0">
                <a:solidFill>
                  <a:srgbClr val="1E3584"/>
                </a:solidFill>
              </a:rPr>
              <a:t>!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4C8931A-4AC5-E14E-9CDC-9BA159F0FF31}"/>
              </a:ext>
            </a:extLst>
          </p:cNvPr>
          <p:cNvSpPr/>
          <p:nvPr/>
        </p:nvSpPr>
        <p:spPr>
          <a:xfrm>
            <a:off x="1271464" y="6099736"/>
            <a:ext cx="99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ноябрь 2021 г. – семинары для педагогов школ РФ по организации </a:t>
            </a:r>
          </a:p>
          <a:p>
            <a:pPr lvl="0" algn="just"/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содержанию работы в классах психолого-педагогической направленности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4AD4556B-6B5E-354B-B8DE-6335CE0852C6}"/>
              </a:ext>
            </a:extLst>
          </p:cNvPr>
          <p:cNvCxnSpPr/>
          <p:nvPr/>
        </p:nvCxnSpPr>
        <p:spPr>
          <a:xfrm flipH="1">
            <a:off x="996427" y="6065079"/>
            <a:ext cx="10146552" cy="1"/>
          </a:xfrm>
          <a:prstGeom prst="line">
            <a:avLst/>
          </a:prstGeom>
          <a:ln w="38100">
            <a:solidFill>
              <a:srgbClr val="1E3584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A3783F7-43CF-6E42-A8CD-D6AEAF04A0E1}"/>
              </a:ext>
            </a:extLst>
          </p:cNvPr>
          <p:cNvSpPr/>
          <p:nvPr/>
        </p:nvSpPr>
        <p:spPr>
          <a:xfrm>
            <a:off x="2593926" y="2564224"/>
            <a:ext cx="7629110" cy="6338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Нормативное и методическое обеспечение развития </a:t>
            </a:r>
          </a:p>
          <a:p>
            <a:r>
              <a:rPr lang="ru-RU" b="1" dirty="0">
                <a:solidFill>
                  <a:srgbClr val="1B32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сети психолого-педагогических классов</a:t>
            </a:r>
            <a:endParaRPr lang="ru-RU" sz="900" b="1" dirty="0">
              <a:solidFill>
                <a:srgbClr val="1B3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sz="9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 defTabSz="801929">
              <a:buFont typeface="Wingdings" panose="05000000000000000000" pitchFamily="2" charset="2"/>
              <a:buChar char="Ø"/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801929">
              <a:defRPr/>
            </a:pPr>
            <a:endParaRPr lang="ru-RU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rgbClr val="1B32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58DC0F0F-44A1-5E47-BC3B-79D1C4B9D9D9}"/>
              </a:ext>
            </a:extLst>
          </p:cNvPr>
          <p:cNvSpPr/>
          <p:nvPr/>
        </p:nvSpPr>
        <p:spPr>
          <a:xfrm>
            <a:off x="842567" y="3423921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C077A4A-D330-964D-8E80-9560DBD32ED7}"/>
              </a:ext>
            </a:extLst>
          </p:cNvPr>
          <p:cNvSpPr/>
          <p:nvPr/>
        </p:nvSpPr>
        <p:spPr>
          <a:xfrm>
            <a:off x="6215571" y="3390361"/>
            <a:ext cx="520368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проекты </a:t>
            </a: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нормативных документов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профильном </a:t>
            </a:r>
            <a:b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психолого-педагогическом классе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 сетевой форме реализации образовательной программы </a:t>
            </a:r>
            <a:b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психолого-педагогического класса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положение об индивидуальном отборе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профильные психолого-педагогические классы </a:t>
            </a:r>
          </a:p>
          <a:p>
            <a:pPr marL="742950" lvl="1" indent="-285750" defTabSz="801929">
              <a:buFont typeface="Wingdings" panose="05000000000000000000" pitchFamily="2" charset="2"/>
              <a:buChar char="§"/>
              <a:defRPr/>
            </a:pPr>
            <a:r>
              <a:rPr lang="ru-RU" sz="14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зачета результатов освоения обучающимися сетевой образовательной программы психолого-педагогического класса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7FE6CC59-9D86-1F4D-A575-2D0C24731F99}"/>
              </a:ext>
            </a:extLst>
          </p:cNvPr>
          <p:cNvSpPr/>
          <p:nvPr/>
        </p:nvSpPr>
        <p:spPr>
          <a:xfrm>
            <a:off x="1266731" y="4243968"/>
            <a:ext cx="428408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учебно-методические материалы 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школ</a:t>
            </a:r>
          </a:p>
          <a:p>
            <a:pPr lvl="1" defTabSz="801929">
              <a:defRPr/>
            </a:pP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примерных учебных планов </a:t>
            </a:r>
          </a:p>
          <a:p>
            <a:pPr lvl="1" defTabSz="801929">
              <a:defRPr/>
            </a:pP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различных профилей подготовки, </a:t>
            </a:r>
          </a:p>
          <a:p>
            <a:pPr lvl="1" defTabSz="801929">
              <a:defRPr/>
            </a:pPr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примерных рабочих программ учебных предметов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99A72D4-AE1C-E142-A0F4-F086874CB67E}"/>
              </a:ext>
            </a:extLst>
          </p:cNvPr>
          <p:cNvSpPr/>
          <p:nvPr/>
        </p:nvSpPr>
        <p:spPr>
          <a:xfrm>
            <a:off x="1685351" y="2504064"/>
            <a:ext cx="9085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2021 </a:t>
            </a:r>
            <a:r>
              <a:rPr lang="ru-RU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год</a:t>
            </a:r>
            <a:endParaRPr lang="ru-RU" dirty="0">
              <a:solidFill>
                <a:srgbClr val="64BDE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6EBAA2E-9F98-AF4E-8F48-86829D20EA56}"/>
              </a:ext>
            </a:extLst>
          </p:cNvPr>
          <p:cNvSpPr/>
          <p:nvPr/>
        </p:nvSpPr>
        <p:spPr>
          <a:xfrm>
            <a:off x="1266730" y="3365925"/>
            <a:ext cx="458018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01929">
              <a:defRPr/>
            </a:pP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концепция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профильных </a:t>
            </a:r>
          </a:p>
          <a:p>
            <a:pPr defTabSz="801929">
              <a:defRPr/>
            </a:pP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психолого-педагогических классов</a:t>
            </a: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16633409-869F-224E-AAF2-768772493B23}"/>
              </a:ext>
            </a:extLst>
          </p:cNvPr>
          <p:cNvSpPr/>
          <p:nvPr/>
        </p:nvSpPr>
        <p:spPr>
          <a:xfrm>
            <a:off x="842567" y="4252026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A4FFC2F3-C045-594C-B750-9A6CF3493EE9}"/>
              </a:ext>
            </a:extLst>
          </p:cNvPr>
          <p:cNvSpPr/>
          <p:nvPr/>
        </p:nvSpPr>
        <p:spPr>
          <a:xfrm>
            <a:off x="5666989" y="3415482"/>
            <a:ext cx="439862" cy="43264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DE9246-F2E9-D746-936A-7EE667410EA6}"/>
              </a:ext>
            </a:extLst>
          </p:cNvPr>
          <p:cNvSpPr txBox="1"/>
          <p:nvPr/>
        </p:nvSpPr>
        <p:spPr>
          <a:xfrm>
            <a:off x="6135524" y="1766311"/>
            <a:ext cx="2910177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01929">
              <a:lnSpc>
                <a:spcPts val="1666"/>
              </a:lnSpc>
              <a:defRPr/>
            </a:pPr>
            <a:r>
              <a:rPr lang="ru-RU" sz="40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5000 </a:t>
            </a:r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классов</a:t>
            </a:r>
            <a:r>
              <a:rPr lang="ru-RU" sz="4000" b="1" kern="0" dirty="0">
                <a:solidFill>
                  <a:srgbClr val="64BDE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71609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319010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Понятие профильного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психолого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- педагогического класса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8150" y="1928802"/>
            <a:ext cx="110014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Профильный психолого-педагогический класс (ППК) </a:t>
            </a: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объединение обучающихся образовательной организации, характерологическими признаками которого являются: избирательный принцип комплектования состава учащихся; профилирование обучения за счет включения в учебный план предметов психолого-педагогической и гуманитарной направленности; обеспечение </a:t>
            </a:r>
            <a:r>
              <a:rPr lang="ru-RU" sz="22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деятельностного</a:t>
            </a: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подхода в обучении на основе активного освоения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использования школьниками элементов педагогических технологий;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отлаженной структуры взаимодействия с организациями образования </a:t>
            </a:r>
            <a:b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другими социальными партнерами</a:t>
            </a:r>
          </a:p>
          <a:p>
            <a:pPr algn="just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аудитория?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3BF329-7017-B54D-AB08-E267B8C05748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61460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Цели создания психолого-педагогических классов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5307" y="2132856"/>
            <a:ext cx="105013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Выявление педагогически одаренных школьников </a:t>
            </a: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них готовности к профессионально-личностному самоопределению</a:t>
            </a:r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800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Интеграция педагогически одаренных школьников </a:t>
            </a:r>
          </a:p>
          <a:p>
            <a:pPr algn="just"/>
            <a:r>
              <a:rPr lang="ru-RU" sz="28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профессиональное сообщество на этапе обучения в школе.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CED5D0-4DF5-8841-A285-16E5E2EC43B0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Задачи создания психолого-педагогических классов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1785926"/>
            <a:ext cx="116443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задачи: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формирование у школьников представлений о человеко-центрированной профессиональной деятельности;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предоставление возможностей для получения опыта психолого-педагогической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социально-педагогической деятельности (профессиональные пробы);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у школьников навыков XXI века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том числе склонностей и способностей к психолого-педагогической деятельности). </a:t>
            </a:r>
          </a:p>
          <a:p>
            <a:r>
              <a:rPr lang="ru-RU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Организационные задачи: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системы выявления и сопровождения педагогически одаренных школьников,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мониторинга результатов профильного обучения и профессионального самоопределения школьников; </a:t>
            </a:r>
          </a:p>
          <a:p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условий для развития </a:t>
            </a:r>
            <a:r>
              <a:rPr lang="ru-RU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субъектности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обучающихся через </a:t>
            </a:r>
            <a:r>
              <a:rPr lang="ru-RU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персонализацию</a:t>
            </a:r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профессиональных проб и создание индивидуальных учебных проектов;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разработка и реализация механизмов целевого обучения по педагогическим направлениям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подготовки с установлением преференций для наиболее отличившихся обучающихся </a:t>
            </a:r>
          </a:p>
          <a:p>
            <a:pPr algn="just"/>
            <a:r>
              <a:rPr lang="ru-RU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выпускников психолого-педагогических классов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CB287D-DC5A-AD43-A22D-DE985B456047}"/>
              </a:ext>
            </a:extLst>
          </p:cNvPr>
          <p:cNvSpPr txBox="1"/>
          <p:nvPr/>
        </p:nvSpPr>
        <p:spPr>
          <a:xfrm>
            <a:off x="11616952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6646" y="1571612"/>
            <a:ext cx="118587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федеральном уровне: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создание и функционирование национальной системы выявления и подготовки кадрового резерва </a:t>
            </a:r>
            <a:r>
              <a:rPr lang="ru-RU" sz="2000" dirty="0" err="1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человекоцентрированных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профессий (образование, медицина, социальная работа);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восполнение дефицита профессионально подготовленных педагогических кадров;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снижение затрат на профессиональную переподготовку кадров (смену профессии)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окончания образовательных программ профессионального образования. </a:t>
            </a:r>
          </a:p>
          <a:p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субъектов Российской Федерации и на муниципальном уровне: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повышение качества образования выпускников, способных сделать осознанный выбор сферы будущей профессиональной педагогической деятельности и подготовленных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деятельности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цифровом мире;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повышение качества профессиональной подготовки специалистов, выбравших педагогическую профессию по призванию;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снижение доли отсева студентов, обучающихся по педагогическим направлениям подготовки,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выпускников – молодых педагогов в первые три года педагогической деятельности; </a:t>
            </a:r>
          </a:p>
          <a:p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развитие социального партнерства между образовательными организациями и обществом.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15F823-D0CD-3E45-B840-103DEC0A4A0A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5208" y="1643050"/>
            <a:ext cx="1178727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обучающихся: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понимание своей индивидуальности; развитие эмоционального интеллекта; развитие личностных качеств и навыков; развитие социальной активности и социальной ответственности, повышение самооценки; расширение представлений о мире людей и мире профессий; формирование позитивного и осмысленного имиджа педагогической профессии, профессионально-личностное самоопределение; развитие психологических представлений об образовательном процессе и навыков по использованию психологических знаний в решении педагогических задач, развитие навыков самообразования и организации образовательных, учебных событий, повышение мотивации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образовательной деятельности.</a:t>
            </a:r>
          </a:p>
          <a:p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646" y="3571876"/>
            <a:ext cx="118587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образовательных организаций общего образования: </a:t>
            </a:r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новой педагогической культуры школы, основанной на поддержке педагогических инициатив детей, их образовательной самостоятельности и совместном педагогическом творчестве детей и взрослых, развитие новых форм и способов образования; совершенствование системы учета образовательных результатов школьников; повышение качества и персонализации образования; подготовка выпускника нового типа, способного раньше начать движение в профессию; активизация процессов профессионального самообразования сотрудников школ (новый профессионализм учителя, необходимость развития </a:t>
            </a:r>
          </a:p>
          <a:p>
            <a:pPr algn="just"/>
            <a:r>
              <a:rPr lang="ru-RU" sz="16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него спектра компетенций, определяющих его готовность и умение быть в профессионально ориентированном диалоге с учениками, совместно проектировать и организовывать педагогические события); расширение социального партнерства, в том числе с родителями учеников, создание условий для раннего проявления и развития педагогической одаренности школьников.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22A8BF-811B-5D48-94E9-AAA2AFD44FC8}"/>
              </a:ext>
            </a:extLst>
          </p:cNvPr>
          <p:cNvSpPr txBox="1"/>
          <p:nvPr/>
        </p:nvSpPr>
        <p:spPr>
          <a:xfrm>
            <a:off x="11583754" y="6314241"/>
            <a:ext cx="3116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1461862"/>
          </a:xfrm>
          <a:prstGeom prst="rect">
            <a:avLst/>
          </a:prstGeom>
          <a:solidFill>
            <a:srgbClr val="0070C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Ожидаемые эффекты внедрения концепции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38084" y="1785926"/>
            <a:ext cx="1178727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образовательных организаций среднего профессионального и высшего образования: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статуса педагогических программ и педагогических вузов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повышения конкуренции среди абитуриентов, имеющими более высокий балл; увеличение достижений педагогических вузов на российском и международном уровнях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повышения качества контингента; увеличение доли выпускников, ориентированных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трудоустройство и продолжение трудовой деятельности в системе образования. </a:t>
            </a:r>
          </a:p>
          <a:p>
            <a:pPr algn="just"/>
            <a:endParaRPr lang="ru-RU" sz="20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системы образования и общества в целом: </a:t>
            </a:r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системы выявления и поддержки одаренных детей; увеличение охвата детей дополнительным образованием </a:t>
            </a:r>
          </a:p>
          <a:p>
            <a:pPr algn="just"/>
            <a:r>
              <a:rPr lang="ru-RU" sz="2000" dirty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социально-гуманитарной направленности; расширение доступа школьников к кадровым ресурсам и инфраструктуре организаций среднего профессионального и высшего педагогического образования; создание условий для преодоления дефицита педагогических кадров; повышение престижа педагогической профессии; повышение психолого-педагогической культуры населения.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061F77-A777-2A49-82CA-FDEF144DA7DC}"/>
              </a:ext>
            </a:extLst>
          </p:cNvPr>
          <p:cNvSpPr txBox="1"/>
          <p:nvPr/>
        </p:nvSpPr>
        <p:spPr>
          <a:xfrm>
            <a:off x="11583754" y="6314241"/>
            <a:ext cx="3116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55428157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4c4c7818b9cfef9fab0d16f2dcc5c36ee8ee61"/>
</p:tagLst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12721</TotalTime>
  <Words>2039</Words>
  <Application>Microsoft Office PowerPoint</Application>
  <PresentationFormat>Широкоэкранный</PresentationFormat>
  <Paragraphs>237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Галина Александровна Папуткова</cp:lastModifiedBy>
  <cp:revision>680</cp:revision>
  <dcterms:created xsi:type="dcterms:W3CDTF">2020-02-14T16:57:01Z</dcterms:created>
  <dcterms:modified xsi:type="dcterms:W3CDTF">2021-11-15T15:30:36Z</dcterms:modified>
</cp:coreProperties>
</file>